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74" r:id="rId5"/>
    <p:sldId id="260" r:id="rId6"/>
    <p:sldId id="269" r:id="rId7"/>
    <p:sldId id="271" r:id="rId8"/>
    <p:sldId id="262" r:id="rId9"/>
    <p:sldId id="273" r:id="rId10"/>
    <p:sldId id="263" r:id="rId11"/>
    <p:sldId id="272" r:id="rId12"/>
    <p:sldId id="264" r:id="rId13"/>
    <p:sldId id="265" r:id="rId14"/>
    <p:sldId id="266" r:id="rId15"/>
    <p:sldId id="275" r:id="rId16"/>
  </p:sldIdLst>
  <p:sldSz cx="14630400" cy="8229600"/>
  <p:notesSz cx="8229600" cy="14630400"/>
  <p:embeddedFontLst>
    <p:embeddedFont>
      <p:font typeface="Roboto" panose="02000000000000000000" pitchFamily="2" charset="0"/>
      <p:regular r:id="rId18"/>
    </p:embeddedFont>
    <p:embeddedFont>
      <p:font typeface="Roboto Slab" pitchFamily="2" charset="0"/>
      <p:regular r:id="rId19"/>
    </p:embeddedFont>
    <p:embeddedFont>
      <p:font typeface="Roboto Slab Light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93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7954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Online Voting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Secure, transparent, tamper-resistant voting powered by blockchain technology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0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 &amp; Privacy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69187"/>
            <a:ext cx="3664744" cy="3182422"/>
          </a:xfrm>
          <a:prstGeom prst="roundRect">
            <a:avLst>
              <a:gd name="adj" fmla="val 1069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2326481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Authentication Security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171230"/>
            <a:ext cx="315015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Passwords hashed using bcrypt. Two-factor authentication supported. Role-based access control for admin, voter, auditor roles.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069187"/>
            <a:ext cx="3664863" cy="3182422"/>
          </a:xfrm>
          <a:prstGeom prst="roundRect">
            <a:avLst>
              <a:gd name="adj" fmla="val 1069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2326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Protection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2816900"/>
            <a:ext cx="315027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HTTPS/TLS encryption for all communications. Voter identities not publicly linked to votes. Compliance with GDPR and data protection regulations.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8423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735717"/>
            <a:ext cx="3299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Vulnerability Prevention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622613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Protection against XSS, CSRF, SQL injection. Secure blockchain node credentials. Regular backups with recovery within 30 minutes.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55B67-157A-E91E-0210-2FC420725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17" y="1998043"/>
            <a:ext cx="12696825" cy="5705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8F5A6-1632-D175-42E4-F9C6F2E77B96}"/>
              </a:ext>
            </a:extLst>
          </p:cNvPr>
          <p:cNvSpPr txBox="1"/>
          <p:nvPr/>
        </p:nvSpPr>
        <p:spPr>
          <a:xfrm>
            <a:off x="1873405" y="1081668"/>
            <a:ext cx="26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558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721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Features &amp; Interfaces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22044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Election Setup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configures election details, options, and timeline through web interface.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022044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Voting Module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Voter logs in, views active elections, casts vote, receives confirmation.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 Module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tallies votes from blockchain ledger and displays transparent results.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141714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338763"/>
            <a:ext cx="2920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Audit &amp; Transparency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Ledger viewer shows transactions; audit logs track admin actions while preserving voter anonymity.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&amp; Compliance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Stack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frameworks, database for user data, blockchain nodes, email service integration.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GDPR compliance, WCAG accessibility standards, jurisdiction-specific election guidelines.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Maintenance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Modular design enables future upgrades. Comprehensive documentation and user training provided.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AFC01-3329-3052-3A93-8941FCF38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403" y="1632608"/>
            <a:ext cx="6686550" cy="6257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4F8E2C-53E5-4F5E-BD5B-6E8E54A80A3C}"/>
              </a:ext>
            </a:extLst>
          </p:cNvPr>
          <p:cNvSpPr txBox="1"/>
          <p:nvPr/>
        </p:nvSpPr>
        <p:spPr>
          <a:xfrm>
            <a:off x="2152185" y="1193180"/>
            <a:ext cx="246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28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CD20D-03D5-23B5-1112-ABBDF9D2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53" y="1306586"/>
            <a:ext cx="11408735" cy="6359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96B583-48BE-FA5C-1D11-0294D6CC091A}"/>
              </a:ext>
            </a:extLst>
          </p:cNvPr>
          <p:cNvSpPr txBox="1"/>
          <p:nvPr/>
        </p:nvSpPr>
        <p:spPr>
          <a:xfrm>
            <a:off x="1127051" y="733647"/>
            <a:ext cx="277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SCHEMA DESIGN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213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518"/>
            <a:ext cx="6510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Purpose &amp;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33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44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secure online voting using blockchain to ensure immutability, transparency, and tamper-resistance for elections and polls.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233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Scope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8144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Voter registration, authentication, election management, vote casting, tallying, and result display. Excludes physical ballots and extensive legal frameworks.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637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 &amp;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elections, manages voter lists, configures system settings.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62" y="3705225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Voter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Registers, authenticates, casts votes in active elections.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6713" y="3705225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Auditor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Views results and audit logs; ensures transparency and integrity.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6713" y="5367576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application integrated with blockchain backend and database.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4362" y="5367576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E16C5-82F4-185F-1679-C8747E36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25" y="957262"/>
            <a:ext cx="5848350" cy="6315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AD98C2-23B6-E6EC-7767-55B8243E356A}"/>
              </a:ext>
            </a:extLst>
          </p:cNvPr>
          <p:cNvSpPr txBox="1"/>
          <p:nvPr/>
        </p:nvSpPr>
        <p:spPr>
          <a:xfrm>
            <a:off x="1817649" y="1193180"/>
            <a:ext cx="200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USECASE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919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255" y="749617"/>
            <a:ext cx="7203519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Functional Requirements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4255" y="1680210"/>
            <a:ext cx="452676" cy="45267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779681" y="1717893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58146" y="1749266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Voter Registration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58146" y="2184440"/>
            <a:ext cx="708159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provide identity information; system validates and assigns unique voter ID.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4255" y="3230761"/>
            <a:ext cx="452676" cy="45267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779681" y="3268444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358146" y="3299817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Authentication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358146" y="3734991"/>
            <a:ext cx="708159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Registered voters log in with credentials; access restricted to valid election windows.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4255" y="4781312"/>
            <a:ext cx="452676" cy="45267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779681" y="4818995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358146" y="4850368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Election Creation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58146" y="5285542"/>
            <a:ext cx="708159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Admins create elections with title, options, start/end times; can modify before start.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4255" y="6331863"/>
            <a:ext cx="452676" cy="45267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779681" y="6369546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358146" y="6400919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Vote Casting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358146" y="6836093"/>
            <a:ext cx="708159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Authenticated voters select one option; system records transaction on blockchain with election ID, timestamp, and pseudonymized voter ID.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DEEF4-CD90-D0DC-9014-46F0E6D4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43" y="430492"/>
            <a:ext cx="5343123" cy="7639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12DF7-F5D5-D206-5710-00459A5ABCB0}"/>
              </a:ext>
            </a:extLst>
          </p:cNvPr>
          <p:cNvSpPr txBox="1"/>
          <p:nvPr/>
        </p:nvSpPr>
        <p:spPr>
          <a:xfrm>
            <a:off x="2174488" y="1103971"/>
            <a:ext cx="17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12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FFFC81-BCA2-2AF7-35EA-494E1768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1452562"/>
            <a:ext cx="10219745" cy="5985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E0C76-7F7F-6834-29F4-096F4EF98807}"/>
              </a:ext>
            </a:extLst>
          </p:cNvPr>
          <p:cNvSpPr txBox="1"/>
          <p:nvPr/>
        </p:nvSpPr>
        <p:spPr>
          <a:xfrm>
            <a:off x="1170878" y="735980"/>
            <a:ext cx="21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215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1462"/>
            <a:ext cx="8130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Non-Functional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721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5s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69431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Vote casting completes within 5 seconds under 100 concurrent users.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99.5%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Availability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96943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operational throughout election period with minimal downtime.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10K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96943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10,000 concurrent voters during peak voting periods.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100%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96943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Recorded votes guaranteed immutable; cannot be lost or modified.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5067F-ED8C-D6E7-BE04-9C3550E9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454" y="1219538"/>
            <a:ext cx="11282246" cy="6538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403F0-F371-3E3A-838D-0BD06E8E481E}"/>
              </a:ext>
            </a:extLst>
          </p:cNvPr>
          <p:cNvSpPr txBox="1"/>
          <p:nvPr/>
        </p:nvSpPr>
        <p:spPr>
          <a:xfrm>
            <a:off x="1304693" y="702527"/>
            <a:ext cx="200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ACTIVITY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2586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459</Words>
  <Application>Microsoft Office PowerPoint</Application>
  <PresentationFormat>Custom</PresentationFormat>
  <Paragraphs>84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Roboto Slab</vt:lpstr>
      <vt:lpstr>Roboto Slab Light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vishnu choudhary</cp:lastModifiedBy>
  <cp:revision>4</cp:revision>
  <dcterms:created xsi:type="dcterms:W3CDTF">2025-11-10T06:07:21Z</dcterms:created>
  <dcterms:modified xsi:type="dcterms:W3CDTF">2025-11-28T08:26:31Z</dcterms:modified>
</cp:coreProperties>
</file>